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8" r:id="rId3"/>
    <p:sldId id="271" r:id="rId4"/>
    <p:sldId id="257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8701" autoAdjust="0"/>
  </p:normalViewPr>
  <p:slideViewPr>
    <p:cSldViewPr snapToGrid="0">
      <p:cViewPr varScale="1">
        <p:scale>
          <a:sx n="63" d="100"/>
          <a:sy n="63" d="100"/>
        </p:scale>
        <p:origin x="10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3AF70-3220-4BCA-897C-86E221F15310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E0A0E-004A-4DD5-B848-22B8C45AD84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8667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E0A0E-004A-4DD5-B848-22B8C45AD840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62656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E0A0E-004A-4DD5-B848-22B8C45AD840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5056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E0A0E-004A-4DD5-B848-22B8C45AD840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49396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38677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4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098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7111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5233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2534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88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0052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986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hr-H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648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hr-H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43712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657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-sfera.hr/dodatni-digitalni-sadrzaji/82f9a72f-9ee6-42bc-b038-0b380502a8e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519225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5192285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82f9a72f-9ee6-42bc-b038-0b380502a8ee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377165"/>
            <a:ext cx="9144000" cy="1062598"/>
          </a:xfrm>
        </p:spPr>
        <p:txBody>
          <a:bodyPr/>
          <a:lstStyle/>
          <a:p>
            <a:r>
              <a:rPr lang="hr-HR" b="1" dirty="0" err="1">
                <a:solidFill>
                  <a:srgbClr val="FF0000"/>
                </a:solidFill>
              </a:rPr>
              <a:t>UNIT</a:t>
            </a:r>
            <a:r>
              <a:rPr lang="hr-HR" b="1" dirty="0">
                <a:solidFill>
                  <a:srgbClr val="FF0000"/>
                </a:solidFill>
              </a:rPr>
              <a:t> 1: Who am I?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06153" y="3696167"/>
            <a:ext cx="9144000" cy="1655762"/>
          </a:xfrm>
        </p:spPr>
        <p:txBody>
          <a:bodyPr>
            <a:normAutofit/>
          </a:bodyPr>
          <a:lstStyle/>
          <a:p>
            <a:r>
              <a:rPr lang="hr-HR" sz="6000" dirty="0" smtClean="0"/>
              <a:t>My </a:t>
            </a:r>
            <a:r>
              <a:rPr lang="hr-HR" sz="6000" dirty="0" err="1" smtClean="0"/>
              <a:t>favourite</a:t>
            </a:r>
            <a:r>
              <a:rPr lang="hr-HR" sz="6000" dirty="0" smtClean="0"/>
              <a:t> band</a:t>
            </a:r>
            <a:endParaRPr lang="hr-HR" sz="6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86264" y="1035597"/>
            <a:ext cx="3363427" cy="448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3560" y="571526"/>
            <a:ext cx="8205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HAVE</a:t>
            </a:r>
            <a:r>
              <a:rPr lang="hr-HR" sz="3200" dirty="0" smtClean="0"/>
              <a:t> GOT </a:t>
            </a:r>
            <a:r>
              <a:rPr lang="hr-HR" sz="3200" dirty="0" err="1" smtClean="0"/>
              <a:t>or</a:t>
            </a:r>
            <a:r>
              <a:rPr lang="hr-HR" sz="3200" dirty="0" smtClean="0"/>
              <a:t> </a:t>
            </a:r>
            <a:r>
              <a:rPr lang="hr-HR" sz="3200" dirty="0" err="1" smtClean="0"/>
              <a:t>HAS</a:t>
            </a:r>
            <a:r>
              <a:rPr lang="hr-HR" sz="3200" dirty="0" smtClean="0"/>
              <a:t> GOT?</a:t>
            </a:r>
            <a:endParaRPr lang="hr-HR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564105"/>
            <a:ext cx="73753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I 								</a:t>
            </a:r>
            <a:r>
              <a:rPr lang="hr-HR" sz="3200" dirty="0" err="1" smtClean="0"/>
              <a:t>We</a:t>
            </a:r>
            <a:endParaRPr lang="hr-HR" sz="3200" dirty="0" smtClean="0"/>
          </a:p>
          <a:p>
            <a:r>
              <a:rPr lang="hr-HR" sz="3200" dirty="0" smtClean="0"/>
              <a:t>You							You</a:t>
            </a:r>
          </a:p>
          <a:p>
            <a:r>
              <a:rPr lang="hr-HR" sz="3200" dirty="0" smtClean="0"/>
              <a:t>He							</a:t>
            </a:r>
            <a:r>
              <a:rPr lang="hr-HR" sz="3200" dirty="0" err="1" smtClean="0"/>
              <a:t>They</a:t>
            </a:r>
            <a:endParaRPr lang="hr-HR" sz="3200" dirty="0" smtClean="0"/>
          </a:p>
          <a:p>
            <a:r>
              <a:rPr lang="hr-HR" sz="3200" dirty="0" err="1" smtClean="0"/>
              <a:t>She</a:t>
            </a:r>
            <a:endParaRPr lang="hr-HR" sz="3200" dirty="0" smtClean="0"/>
          </a:p>
          <a:p>
            <a:r>
              <a:rPr lang="hr-HR" sz="3200" dirty="0" err="1" smtClean="0"/>
              <a:t>It</a:t>
            </a:r>
            <a:endParaRPr lang="hr-HR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201153" y="1564105"/>
            <a:ext cx="19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>
                <a:solidFill>
                  <a:srgbClr val="00B0F0"/>
                </a:solidFill>
              </a:rPr>
              <a:t>h</a:t>
            </a:r>
            <a:r>
              <a:rPr lang="hr-HR" sz="3200" dirty="0" err="1" smtClean="0">
                <a:solidFill>
                  <a:srgbClr val="00B0F0"/>
                </a:solidFill>
              </a:rPr>
              <a:t>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endParaRPr lang="hr-HR" sz="32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9884" y="2056547"/>
            <a:ext cx="1720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>
                <a:solidFill>
                  <a:srgbClr val="00B0F0"/>
                </a:solidFill>
              </a:rPr>
              <a:t>h</a:t>
            </a:r>
            <a:r>
              <a:rPr lang="hr-HR" sz="3200" dirty="0" err="1" smtClean="0">
                <a:solidFill>
                  <a:srgbClr val="00B0F0"/>
                </a:solidFill>
              </a:rPr>
              <a:t>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2800" dirty="0" smtClean="0">
                <a:solidFill>
                  <a:srgbClr val="00B0F0"/>
                </a:solidFill>
              </a:rPr>
              <a:t> </a:t>
            </a:r>
            <a:endParaRPr lang="hr-HR" sz="28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5820" y="1564105"/>
            <a:ext cx="1698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>
                <a:solidFill>
                  <a:srgbClr val="00B0F0"/>
                </a:solidFill>
              </a:rPr>
              <a:t>h</a:t>
            </a:r>
            <a:r>
              <a:rPr lang="hr-HR" sz="3200" dirty="0" err="1" smtClean="0">
                <a:solidFill>
                  <a:srgbClr val="00B0F0"/>
                </a:solidFill>
              </a:rPr>
              <a:t>ave</a:t>
            </a:r>
            <a:r>
              <a:rPr lang="hr-HR" sz="28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endParaRPr lang="hr-HR" sz="28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3788" y="2087325"/>
            <a:ext cx="1573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>
                <a:solidFill>
                  <a:srgbClr val="00B0F0"/>
                </a:solidFill>
              </a:rPr>
              <a:t>h</a:t>
            </a:r>
            <a:r>
              <a:rPr lang="hr-HR" sz="3200" dirty="0" err="1" smtClean="0">
                <a:solidFill>
                  <a:srgbClr val="00B0F0"/>
                </a:solidFill>
              </a:rPr>
              <a:t>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2800" dirty="0" smtClean="0">
                <a:solidFill>
                  <a:srgbClr val="00B0F0"/>
                </a:solidFill>
              </a:rPr>
              <a:t> </a:t>
            </a:r>
            <a:endParaRPr lang="hr-HR" sz="2800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73841" y="2610545"/>
            <a:ext cx="1690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>
                <a:solidFill>
                  <a:srgbClr val="00B0F0"/>
                </a:solidFill>
              </a:rPr>
              <a:t>h</a:t>
            </a:r>
            <a:r>
              <a:rPr lang="hr-HR" sz="3200" dirty="0" err="1" smtClean="0">
                <a:solidFill>
                  <a:srgbClr val="00B0F0"/>
                </a:solidFill>
              </a:rPr>
              <a:t>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endParaRPr lang="hr-HR" sz="28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884" y="2564379"/>
            <a:ext cx="1383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FF0000"/>
                </a:solidFill>
              </a:rPr>
              <a:t>has</a:t>
            </a:r>
            <a:r>
              <a:rPr lang="hr-HR" sz="3200" dirty="0" smtClean="0">
                <a:solidFill>
                  <a:srgbClr val="FF0000"/>
                </a:solidFill>
              </a:rPr>
              <a:t> </a:t>
            </a:r>
            <a:r>
              <a:rPr lang="hr-HR" sz="3200" dirty="0" err="1" smtClean="0">
                <a:solidFill>
                  <a:srgbClr val="FF0000"/>
                </a:solidFill>
              </a:rPr>
              <a:t>got</a:t>
            </a:r>
            <a:r>
              <a:rPr lang="hr-HR" sz="3200" dirty="0" smtClean="0">
                <a:solidFill>
                  <a:srgbClr val="FF0000"/>
                </a:solidFill>
              </a:rPr>
              <a:t> </a:t>
            </a:r>
            <a:endParaRPr lang="hr-HR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6189" y="3050402"/>
            <a:ext cx="1383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FF0000"/>
                </a:solidFill>
              </a:rPr>
              <a:t>has</a:t>
            </a:r>
            <a:r>
              <a:rPr lang="hr-HR" sz="3200" dirty="0" smtClean="0">
                <a:solidFill>
                  <a:srgbClr val="FF0000"/>
                </a:solidFill>
              </a:rPr>
              <a:t> </a:t>
            </a:r>
            <a:r>
              <a:rPr lang="hr-HR" sz="3200" dirty="0" err="1" smtClean="0">
                <a:solidFill>
                  <a:srgbClr val="FF0000"/>
                </a:solidFill>
              </a:rPr>
              <a:t>got</a:t>
            </a:r>
            <a:r>
              <a:rPr lang="hr-HR" sz="3200" dirty="0" smtClean="0">
                <a:solidFill>
                  <a:srgbClr val="FF0000"/>
                </a:solidFill>
              </a:rPr>
              <a:t> </a:t>
            </a:r>
            <a:endParaRPr lang="hr-HR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9884" y="3580041"/>
            <a:ext cx="1383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FF0000"/>
                </a:solidFill>
              </a:rPr>
              <a:t>has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got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endParaRPr lang="hr-HR" sz="28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8680" y="4876800"/>
            <a:ext cx="5608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TO </a:t>
            </a:r>
            <a:r>
              <a:rPr lang="hr-HR" sz="3200" dirty="0" err="1" smtClean="0"/>
              <a:t>HAVE</a:t>
            </a:r>
            <a:r>
              <a:rPr lang="hr-HR" sz="3200" dirty="0" smtClean="0"/>
              <a:t> GOT = imati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18447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7358" y="240632"/>
            <a:ext cx="9107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Look</a:t>
            </a:r>
            <a:r>
              <a:rPr lang="hr-HR" sz="3200" dirty="0" smtClean="0"/>
              <a:t> at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examples</a:t>
            </a:r>
            <a:r>
              <a:rPr lang="hr-HR" sz="3200" dirty="0" smtClean="0"/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7358" y="998621"/>
            <a:ext cx="7880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I </a:t>
            </a:r>
            <a:r>
              <a:rPr lang="hr-HR" sz="3200" dirty="0" err="1" smtClean="0">
                <a:solidFill>
                  <a:srgbClr val="00B0F0"/>
                </a:solidFill>
              </a:rPr>
              <a:t>have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smtClean="0"/>
              <a:t>a bike.           </a:t>
            </a:r>
            <a:r>
              <a:rPr lang="hr-HR" sz="3200" i="1" dirty="0" smtClean="0"/>
              <a:t>ili</a:t>
            </a:r>
            <a:r>
              <a:rPr lang="hr-HR" sz="3200" dirty="0" smtClean="0"/>
              <a:t>        </a:t>
            </a:r>
            <a:r>
              <a:rPr lang="hr-HR" sz="3200" dirty="0" err="1" smtClean="0"/>
              <a:t>I</a:t>
            </a:r>
            <a:r>
              <a:rPr lang="hr-HR" sz="3200" dirty="0" err="1" smtClean="0">
                <a:solidFill>
                  <a:srgbClr val="00B0F0"/>
                </a:solidFill>
              </a:rPr>
              <a:t>’ve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smtClean="0"/>
              <a:t>a bike.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3064042"/>
            <a:ext cx="778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She</a:t>
            </a:r>
            <a:r>
              <a:rPr lang="hr-HR" sz="2800" dirty="0" smtClean="0"/>
              <a:t> </a:t>
            </a:r>
            <a:r>
              <a:rPr lang="hr-HR" sz="3200" dirty="0" err="1" smtClean="0">
                <a:solidFill>
                  <a:srgbClr val="FF0000"/>
                </a:solidFill>
              </a:rPr>
              <a:t>has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got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smtClean="0"/>
              <a:t>a bike.        </a:t>
            </a:r>
            <a:r>
              <a:rPr lang="hr-HR" sz="2800" i="1" dirty="0" smtClean="0"/>
              <a:t>ili</a:t>
            </a:r>
            <a:r>
              <a:rPr lang="hr-HR" sz="2800" dirty="0" smtClean="0"/>
              <a:t>       </a:t>
            </a:r>
            <a:r>
              <a:rPr lang="hr-HR" sz="2800" dirty="0" err="1" smtClean="0"/>
              <a:t>She</a:t>
            </a:r>
            <a:r>
              <a:rPr lang="hr-HR" sz="2800" dirty="0" err="1" smtClean="0">
                <a:solidFill>
                  <a:srgbClr val="FF0000"/>
                </a:solidFill>
              </a:rPr>
              <a:t>’s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got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smtClean="0"/>
              <a:t>a bike.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7358" y="1495000"/>
            <a:ext cx="8626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I </a:t>
            </a:r>
            <a:r>
              <a:rPr lang="hr-HR" sz="3200" dirty="0" err="1" smtClean="0">
                <a:solidFill>
                  <a:srgbClr val="00B0F0"/>
                </a:solidFill>
              </a:rPr>
              <a:t>have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not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smtClean="0"/>
              <a:t>a car.       </a:t>
            </a:r>
            <a:r>
              <a:rPr lang="hr-HR" sz="3200" i="1" dirty="0" smtClean="0"/>
              <a:t>ili        </a:t>
            </a:r>
            <a:r>
              <a:rPr lang="hr-HR" sz="3200" dirty="0" smtClean="0"/>
              <a:t>I </a:t>
            </a:r>
            <a:r>
              <a:rPr lang="hr-HR" sz="3200" dirty="0" err="1" smtClean="0">
                <a:solidFill>
                  <a:srgbClr val="00B0F0"/>
                </a:solidFill>
              </a:rPr>
              <a:t>haven’t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smtClean="0"/>
              <a:t>a car.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7358" y="1991379"/>
            <a:ext cx="7267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00B0F0"/>
                </a:solidFill>
              </a:rPr>
              <a:t>Have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err="1" smtClean="0"/>
              <a:t>you</a:t>
            </a:r>
            <a:r>
              <a:rPr lang="hr-HR" sz="3200" dirty="0" smtClean="0"/>
              <a:t> </a:t>
            </a:r>
            <a:r>
              <a:rPr lang="hr-HR" sz="3200" dirty="0" err="1" smtClean="0">
                <a:solidFill>
                  <a:srgbClr val="00B0F0"/>
                </a:solidFill>
              </a:rPr>
              <a:t>got</a:t>
            </a:r>
            <a:r>
              <a:rPr lang="hr-HR" sz="3200" dirty="0" smtClean="0">
                <a:solidFill>
                  <a:srgbClr val="00B0F0"/>
                </a:solidFill>
              </a:rPr>
              <a:t> </a:t>
            </a:r>
            <a:r>
              <a:rPr lang="hr-HR" sz="3200" dirty="0" smtClean="0"/>
              <a:t>a car?</a:t>
            </a:r>
            <a:endParaRPr lang="hr-HR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3560421"/>
            <a:ext cx="778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She</a:t>
            </a:r>
            <a:r>
              <a:rPr lang="hr-HR" sz="2800" dirty="0" smtClean="0"/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has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not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3200" dirty="0" err="1" smtClean="0">
                <a:solidFill>
                  <a:srgbClr val="FF0000"/>
                </a:solidFill>
              </a:rPr>
              <a:t>got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smtClean="0"/>
              <a:t>a car.    </a:t>
            </a:r>
            <a:r>
              <a:rPr lang="hr-HR" sz="2800" i="1" dirty="0" smtClean="0"/>
              <a:t>ili       </a:t>
            </a:r>
            <a:r>
              <a:rPr lang="hr-HR" sz="2800" dirty="0" err="1" smtClean="0"/>
              <a:t>She</a:t>
            </a:r>
            <a:r>
              <a:rPr lang="hr-HR" sz="2800" dirty="0" smtClean="0"/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hasn’t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err="1" smtClean="0">
                <a:solidFill>
                  <a:srgbClr val="FF0000"/>
                </a:solidFill>
              </a:rPr>
              <a:t>got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smtClean="0"/>
              <a:t>a car.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7358" y="4083641"/>
            <a:ext cx="778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>
                <a:solidFill>
                  <a:srgbClr val="FF0000"/>
                </a:solidFill>
              </a:rPr>
              <a:t>Has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err="1" smtClean="0"/>
              <a:t>she</a:t>
            </a:r>
            <a:r>
              <a:rPr lang="hr-HR" sz="2800" dirty="0" smtClean="0"/>
              <a:t> </a:t>
            </a:r>
            <a:r>
              <a:rPr lang="hr-HR" sz="3200" dirty="0" err="1" smtClean="0">
                <a:solidFill>
                  <a:srgbClr val="FF0000"/>
                </a:solidFill>
              </a:rPr>
              <a:t>got</a:t>
            </a:r>
            <a:r>
              <a:rPr lang="hr-HR" sz="2800" dirty="0" smtClean="0">
                <a:solidFill>
                  <a:srgbClr val="FF0000"/>
                </a:solidFill>
              </a:rPr>
              <a:t> </a:t>
            </a:r>
            <a:r>
              <a:rPr lang="hr-HR" sz="2800" dirty="0" smtClean="0"/>
              <a:t>a car?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02379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653" y="195634"/>
            <a:ext cx="7729728" cy="3101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3200" i="1" dirty="0" smtClean="0">
                <a:solidFill>
                  <a:schemeClr val="tx1"/>
                </a:solidFill>
              </a:rPr>
              <a:t>Podsjetnik možeš naći u udžbeniku na str. 12.</a:t>
            </a:r>
            <a:endParaRPr lang="hr-HR" sz="3200" i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641" y="1051409"/>
            <a:ext cx="7512737" cy="518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59720" cy="56187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2740" y="469231"/>
            <a:ext cx="54725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Read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interview </a:t>
            </a:r>
            <a:r>
              <a:rPr lang="hr-HR" sz="3200" dirty="0" err="1" smtClean="0"/>
              <a:t>and</a:t>
            </a:r>
            <a:r>
              <a:rPr lang="hr-HR" sz="3200" dirty="0" smtClean="0"/>
              <a:t> </a:t>
            </a:r>
            <a:r>
              <a:rPr lang="hr-HR" sz="3200" dirty="0" err="1" smtClean="0"/>
              <a:t>fill</a:t>
            </a:r>
            <a:r>
              <a:rPr lang="hr-HR" sz="3200" dirty="0" smtClean="0"/>
              <a:t> </a:t>
            </a:r>
            <a:r>
              <a:rPr lang="hr-HR" sz="3200" dirty="0" err="1" smtClean="0"/>
              <a:t>in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gaps</a:t>
            </a:r>
            <a:r>
              <a:rPr lang="hr-HR" sz="3200" dirty="0" smtClean="0"/>
              <a:t> </a:t>
            </a:r>
            <a:r>
              <a:rPr lang="hr-HR" sz="3200" dirty="0" err="1" smtClean="0"/>
              <a:t>with</a:t>
            </a:r>
            <a:r>
              <a:rPr lang="hr-HR" sz="3200" dirty="0" smtClean="0"/>
              <a:t> </a:t>
            </a:r>
            <a:r>
              <a:rPr lang="hr-HR" sz="3200" b="1" dirty="0" err="1" smtClean="0"/>
              <a:t>have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got</a:t>
            </a:r>
            <a:r>
              <a:rPr lang="hr-HR" sz="3200" b="1" dirty="0" smtClean="0"/>
              <a:t> </a:t>
            </a:r>
            <a:r>
              <a:rPr lang="hr-HR" sz="3200" dirty="0" err="1" smtClean="0"/>
              <a:t>or</a:t>
            </a:r>
            <a:r>
              <a:rPr lang="hr-HR" sz="3200" dirty="0" smtClean="0"/>
              <a:t> </a:t>
            </a:r>
            <a:r>
              <a:rPr lang="hr-HR" sz="3200" b="1" dirty="0" err="1" smtClean="0"/>
              <a:t>has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got</a:t>
            </a:r>
            <a:r>
              <a:rPr lang="hr-HR" sz="3200" dirty="0" smtClean="0"/>
              <a:t>.</a:t>
            </a:r>
          </a:p>
          <a:p>
            <a:endParaRPr lang="hr-HR" sz="3200" dirty="0"/>
          </a:p>
          <a:p>
            <a:r>
              <a:rPr lang="hr-HR" sz="3200" i="1" dirty="0" smtClean="0"/>
              <a:t>Pročitaj intervju i nadopuni rečenice s </a:t>
            </a:r>
            <a:r>
              <a:rPr lang="hr-HR" sz="3200" b="1" i="1" dirty="0" err="1" smtClean="0"/>
              <a:t>have</a:t>
            </a:r>
            <a:r>
              <a:rPr lang="hr-HR" sz="3200" b="1" i="1" dirty="0" smtClean="0"/>
              <a:t> </a:t>
            </a:r>
            <a:r>
              <a:rPr lang="hr-HR" sz="3200" b="1" i="1" dirty="0" err="1" smtClean="0"/>
              <a:t>got</a:t>
            </a:r>
            <a:r>
              <a:rPr lang="hr-HR" sz="3200" b="1" i="1" dirty="0" smtClean="0"/>
              <a:t> </a:t>
            </a:r>
            <a:r>
              <a:rPr lang="hr-HR" sz="3200" i="1" dirty="0" smtClean="0"/>
              <a:t> ili </a:t>
            </a:r>
            <a:r>
              <a:rPr lang="hr-HR" sz="3200" b="1" i="1" dirty="0" err="1" smtClean="0"/>
              <a:t>has</a:t>
            </a:r>
            <a:r>
              <a:rPr lang="hr-HR" sz="3200" b="1" i="1" dirty="0" smtClean="0"/>
              <a:t> </a:t>
            </a:r>
            <a:r>
              <a:rPr lang="hr-HR" sz="3200" b="1" i="1" dirty="0" err="1" smtClean="0"/>
              <a:t>got</a:t>
            </a:r>
            <a:r>
              <a:rPr lang="hr-HR" sz="3200" i="1" dirty="0" smtClean="0"/>
              <a:t>.</a:t>
            </a:r>
            <a:endParaRPr lang="hr-HR" sz="3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634916" y="1985211"/>
            <a:ext cx="203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h</a:t>
            </a:r>
            <a:r>
              <a:rPr lang="hr-HR" sz="2800" b="1" dirty="0" err="1" smtClean="0">
                <a:solidFill>
                  <a:srgbClr val="92D050"/>
                </a:solidFill>
              </a:rPr>
              <a:t>ave</a:t>
            </a:r>
            <a:r>
              <a:rPr lang="hr-HR" sz="2800" b="1" dirty="0" smtClean="0">
                <a:solidFill>
                  <a:srgbClr val="92D050"/>
                </a:solidFill>
              </a:rPr>
              <a:t> </a:t>
            </a:r>
            <a:r>
              <a:rPr lang="hr-HR" sz="2800" b="1" dirty="0" err="1" smtClean="0">
                <a:solidFill>
                  <a:srgbClr val="92D050"/>
                </a:solidFill>
              </a:rPr>
              <a:t>got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84645" y="3015917"/>
            <a:ext cx="203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>
                <a:solidFill>
                  <a:srgbClr val="92D050"/>
                </a:solidFill>
              </a:rPr>
              <a:t>has</a:t>
            </a:r>
            <a:r>
              <a:rPr lang="hr-HR" sz="2800" b="1" dirty="0" smtClean="0">
                <a:solidFill>
                  <a:srgbClr val="92D050"/>
                </a:solidFill>
              </a:rPr>
              <a:t> </a:t>
            </a:r>
            <a:r>
              <a:rPr lang="hr-HR" sz="2800" b="1" dirty="0" err="1" smtClean="0">
                <a:solidFill>
                  <a:srgbClr val="92D050"/>
                </a:solidFill>
              </a:rPr>
              <a:t>got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6979" y="4046623"/>
            <a:ext cx="203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h</a:t>
            </a:r>
            <a:r>
              <a:rPr lang="hr-HR" sz="2800" b="1" dirty="0" err="1" smtClean="0">
                <a:solidFill>
                  <a:srgbClr val="92D050"/>
                </a:solidFill>
              </a:rPr>
              <a:t>ave</a:t>
            </a:r>
            <a:r>
              <a:rPr lang="hr-HR" sz="2800" b="1" dirty="0" smtClean="0">
                <a:solidFill>
                  <a:srgbClr val="92D050"/>
                </a:solidFill>
              </a:rPr>
              <a:t> </a:t>
            </a:r>
            <a:r>
              <a:rPr lang="hr-HR" sz="2800" b="1" dirty="0" err="1" smtClean="0">
                <a:solidFill>
                  <a:srgbClr val="92D050"/>
                </a:solidFill>
              </a:rPr>
              <a:t>got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9211" y="4700338"/>
            <a:ext cx="203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>
                <a:solidFill>
                  <a:srgbClr val="92D050"/>
                </a:solidFill>
              </a:rPr>
              <a:t>has</a:t>
            </a:r>
            <a:r>
              <a:rPr lang="hr-HR" sz="2800" b="1" dirty="0" smtClean="0">
                <a:solidFill>
                  <a:srgbClr val="92D050"/>
                </a:solidFill>
              </a:rPr>
              <a:t> </a:t>
            </a:r>
            <a:r>
              <a:rPr lang="hr-HR" sz="2800" b="1" dirty="0" err="1" smtClean="0">
                <a:solidFill>
                  <a:srgbClr val="92D050"/>
                </a:solidFill>
              </a:rPr>
              <a:t>got</a:t>
            </a:r>
            <a:endParaRPr lang="hr-HR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3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403" y="304276"/>
            <a:ext cx="10720589" cy="3101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3600" dirty="0" err="1" smtClean="0">
                <a:solidFill>
                  <a:schemeClr val="tx1"/>
                </a:solidFill>
              </a:rPr>
              <a:t>LET’S</a:t>
            </a:r>
            <a:r>
              <a:rPr lang="hr-HR" sz="3600" dirty="0" smtClean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PRACTISE</a:t>
            </a:r>
            <a:r>
              <a:rPr lang="hr-HR" sz="3600" dirty="0" smtClean="0">
                <a:solidFill>
                  <a:schemeClr val="tx1"/>
                </a:solidFill>
              </a:rPr>
              <a:t>!</a:t>
            </a:r>
            <a:endParaRPr lang="hr-HR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04860" y="1166359"/>
            <a:ext cx="10720589" cy="53163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3600" dirty="0" smtClean="0">
                <a:solidFill>
                  <a:schemeClr val="tx1"/>
                </a:solidFill>
              </a:rPr>
              <a:t>Open </a:t>
            </a:r>
            <a:r>
              <a:rPr lang="hr-HR" sz="3600" dirty="0" err="1" smtClean="0">
                <a:solidFill>
                  <a:schemeClr val="tx1"/>
                </a:solidFill>
              </a:rPr>
              <a:t>your</a:t>
            </a:r>
            <a:r>
              <a:rPr lang="hr-HR" sz="3600" dirty="0" smtClean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workbook</a:t>
            </a:r>
            <a:r>
              <a:rPr lang="hr-HR" sz="3600" dirty="0" smtClean="0">
                <a:solidFill>
                  <a:schemeClr val="tx1"/>
                </a:solidFill>
              </a:rPr>
              <a:t> on </a:t>
            </a:r>
            <a:r>
              <a:rPr lang="hr-HR" sz="3600" dirty="0" err="1" smtClean="0">
                <a:solidFill>
                  <a:schemeClr val="tx1"/>
                </a:solidFill>
              </a:rPr>
              <a:t>page</a:t>
            </a:r>
            <a:r>
              <a:rPr lang="hr-HR" sz="3600" dirty="0" smtClean="0">
                <a:solidFill>
                  <a:schemeClr val="tx1"/>
                </a:solidFill>
              </a:rPr>
              <a:t> 11 </a:t>
            </a:r>
            <a:r>
              <a:rPr lang="hr-HR" sz="3600" dirty="0" err="1" smtClean="0">
                <a:solidFill>
                  <a:schemeClr val="tx1"/>
                </a:solidFill>
              </a:rPr>
              <a:t>and</a:t>
            </a:r>
            <a:r>
              <a:rPr lang="hr-HR" sz="3600" dirty="0" smtClean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complete</a:t>
            </a:r>
            <a:r>
              <a:rPr lang="hr-HR" sz="3600" dirty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the</a:t>
            </a:r>
            <a:r>
              <a:rPr lang="hr-HR" sz="3600" dirty="0" smtClean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following</a:t>
            </a:r>
            <a:r>
              <a:rPr lang="hr-HR" sz="3600" dirty="0" smtClean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tasks</a:t>
            </a:r>
            <a:r>
              <a:rPr lang="hr-HR" sz="3600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3600" i="1" dirty="0" smtClean="0">
                <a:solidFill>
                  <a:schemeClr val="tx1"/>
                </a:solidFill>
              </a:rPr>
              <a:t>Otvori radnu bilježnicu na str. 11 i riješi sljedeće zadatke: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3600" i="1" dirty="0" smtClean="0">
                <a:solidFill>
                  <a:schemeClr val="tx1"/>
                </a:solidFill>
              </a:rPr>
              <a:t>1 – Zaokruži točan glagol.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3600" i="1" dirty="0" smtClean="0">
                <a:solidFill>
                  <a:schemeClr val="tx1"/>
                </a:solidFill>
              </a:rPr>
              <a:t>2 – Zaokruži točnu riječ.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3600" i="1" dirty="0" smtClean="0">
                <a:solidFill>
                  <a:schemeClr val="tx1"/>
                </a:solidFill>
              </a:rPr>
              <a:t>3 – Pretvori rečenice iz 2. zadatka iz jesnog u niječni oblik (npr. I </a:t>
            </a:r>
            <a:r>
              <a:rPr lang="hr-HR" sz="3600" i="1" u="sng" dirty="0" err="1" smtClean="0">
                <a:solidFill>
                  <a:schemeClr val="tx1"/>
                </a:solidFill>
              </a:rPr>
              <a:t>have</a:t>
            </a:r>
            <a:r>
              <a:rPr lang="hr-HR" sz="3600" i="1" u="sng" dirty="0" smtClean="0">
                <a:solidFill>
                  <a:schemeClr val="tx1"/>
                </a:solidFill>
              </a:rPr>
              <a:t> </a:t>
            </a:r>
            <a:r>
              <a:rPr lang="hr-HR" sz="3600" i="1" u="sng" dirty="0" err="1" smtClean="0">
                <a:solidFill>
                  <a:schemeClr val="tx1"/>
                </a:solidFill>
              </a:rPr>
              <a:t>got</a:t>
            </a:r>
            <a:r>
              <a:rPr lang="hr-HR" sz="3600" i="1" u="sng" dirty="0" smtClean="0">
                <a:solidFill>
                  <a:schemeClr val="tx1"/>
                </a:solidFill>
              </a:rPr>
              <a:t> </a:t>
            </a:r>
            <a:r>
              <a:rPr lang="hr-HR" sz="3600" i="1" dirty="0" smtClean="0">
                <a:solidFill>
                  <a:schemeClr val="tx1"/>
                </a:solidFill>
              </a:rPr>
              <a:t>a </a:t>
            </a:r>
            <a:r>
              <a:rPr lang="hr-HR" sz="3600" i="1" dirty="0" err="1" smtClean="0">
                <a:solidFill>
                  <a:schemeClr val="tx1"/>
                </a:solidFill>
              </a:rPr>
              <a:t>big</a:t>
            </a:r>
            <a:r>
              <a:rPr lang="hr-HR" sz="3600" i="1" dirty="0" smtClean="0">
                <a:solidFill>
                  <a:schemeClr val="tx1"/>
                </a:solidFill>
              </a:rPr>
              <a:t> </a:t>
            </a:r>
            <a:r>
              <a:rPr lang="hr-HR" sz="3600" i="1" dirty="0" err="1" smtClean="0">
                <a:solidFill>
                  <a:schemeClr val="tx1"/>
                </a:solidFill>
              </a:rPr>
              <a:t>family</a:t>
            </a:r>
            <a:r>
              <a:rPr lang="hr-HR" sz="3600" i="1" dirty="0" smtClean="0">
                <a:solidFill>
                  <a:schemeClr val="tx1"/>
                </a:solidFill>
              </a:rPr>
              <a:t>. 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I </a:t>
            </a:r>
            <a:r>
              <a:rPr lang="hr-HR" sz="36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haven’t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hr-HR" sz="36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got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 a </a:t>
            </a:r>
            <a:r>
              <a:rPr lang="hr-HR" sz="36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big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hr-HR" sz="36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family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.)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4 – Nadopuni rečenice ponuđenim izrazima (npr. Penelope </a:t>
            </a:r>
            <a:r>
              <a:rPr lang="hr-HR" sz="3600" i="1" u="sng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has</a:t>
            </a:r>
            <a:r>
              <a:rPr lang="hr-HR" sz="3600" i="1" u="sng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hr-HR" sz="3600" i="1" u="sng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got</a:t>
            </a:r>
            <a:r>
              <a:rPr lang="hr-HR" sz="3600" i="1" u="sng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a </a:t>
            </a:r>
            <a:r>
              <a:rPr lang="hr-HR" sz="36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brother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, </a:t>
            </a:r>
            <a:r>
              <a:rPr lang="hr-HR" sz="36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Noah</a:t>
            </a:r>
            <a:r>
              <a:rPr lang="hr-HR" sz="36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).</a:t>
            </a:r>
            <a:endParaRPr lang="hr-HR" sz="3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96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699" y="822891"/>
            <a:ext cx="10720589" cy="31019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r-HR" sz="3600" dirty="0" err="1" smtClean="0">
                <a:solidFill>
                  <a:schemeClr val="tx1"/>
                </a:solidFill>
              </a:rPr>
              <a:t>SELF-CHECK</a:t>
            </a:r>
            <a:r>
              <a:rPr lang="hr-HR" sz="3600" dirty="0" smtClean="0">
                <a:solidFill>
                  <a:schemeClr val="tx1"/>
                </a:solidFill>
              </a:rPr>
              <a:t>!</a:t>
            </a:r>
          </a:p>
          <a:p>
            <a:pPr marL="0" indent="0">
              <a:buNone/>
            </a:pPr>
            <a:endParaRPr lang="hr-HR" sz="36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hr-HR" sz="3600" dirty="0" smtClean="0">
                <a:solidFill>
                  <a:schemeClr val="tx1"/>
                </a:solidFill>
              </a:rPr>
              <a:t>Provjeri koliko si uspješno usvojio gradivo (glagoli „to </a:t>
            </a:r>
            <a:r>
              <a:rPr lang="hr-HR" sz="3600" dirty="0" err="1" smtClean="0">
                <a:solidFill>
                  <a:schemeClr val="tx1"/>
                </a:solidFill>
              </a:rPr>
              <a:t>be</a:t>
            </a:r>
            <a:r>
              <a:rPr lang="hr-HR" sz="3600" dirty="0" smtClean="0">
                <a:solidFill>
                  <a:schemeClr val="tx1"/>
                </a:solidFill>
              </a:rPr>
              <a:t>” i „</a:t>
            </a:r>
            <a:r>
              <a:rPr lang="hr-HR" sz="3600" dirty="0" err="1" smtClean="0">
                <a:solidFill>
                  <a:schemeClr val="tx1"/>
                </a:solidFill>
              </a:rPr>
              <a:t>have</a:t>
            </a:r>
            <a:r>
              <a:rPr lang="hr-HR" sz="3600" dirty="0" smtClean="0">
                <a:solidFill>
                  <a:schemeClr val="tx1"/>
                </a:solidFill>
              </a:rPr>
              <a:t> </a:t>
            </a:r>
            <a:r>
              <a:rPr lang="hr-HR" sz="3600" dirty="0" err="1" smtClean="0">
                <a:solidFill>
                  <a:schemeClr val="tx1"/>
                </a:solidFill>
              </a:rPr>
              <a:t>got</a:t>
            </a:r>
            <a:r>
              <a:rPr lang="hr-HR" sz="3600" dirty="0" smtClean="0">
                <a:solidFill>
                  <a:schemeClr val="tx1"/>
                </a:solidFill>
              </a:rPr>
              <a:t>”) klikom </a:t>
            </a:r>
            <a:r>
              <a:rPr lang="hr-HR" sz="3600" dirty="0">
                <a:solidFill>
                  <a:schemeClr val="tx1"/>
                </a:solidFill>
              </a:rPr>
              <a:t>na poveznicu: </a:t>
            </a:r>
            <a:endParaRPr lang="hr-HR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hr-HR" sz="3600" dirty="0" err="1" smtClean="0">
                <a:hlinkClick r:id="rId2"/>
              </a:rPr>
              <a:t>https</a:t>
            </a:r>
            <a:r>
              <a:rPr lang="hr-HR" sz="3600" dirty="0">
                <a:hlinkClick r:id="rId2"/>
              </a:rPr>
              <a:t>://</a:t>
            </a:r>
            <a:r>
              <a:rPr lang="hr-HR" sz="3600" dirty="0" err="1">
                <a:hlinkClick r:id="rId2"/>
              </a:rPr>
              <a:t>www.e-sfera.hr</a:t>
            </a:r>
            <a:r>
              <a:rPr lang="hr-HR" sz="3600" dirty="0">
                <a:hlinkClick r:id="rId2"/>
              </a:rPr>
              <a:t>/dodatni-digitalni-</a:t>
            </a:r>
            <a:r>
              <a:rPr lang="hr-HR" sz="3600" dirty="0" err="1">
                <a:hlinkClick r:id="rId2"/>
              </a:rPr>
              <a:t>sadrzaji</a:t>
            </a:r>
            <a:r>
              <a:rPr lang="hr-HR" sz="3600" dirty="0">
                <a:hlinkClick r:id="rId2"/>
              </a:rPr>
              <a:t>/</a:t>
            </a:r>
            <a:r>
              <a:rPr lang="hr-HR" sz="3600" dirty="0" err="1">
                <a:hlinkClick r:id="rId2"/>
              </a:rPr>
              <a:t>82f9a72f-9ee6-42bc-b038-0b380502a8ee</a:t>
            </a:r>
            <a:r>
              <a:rPr lang="hr-HR" sz="3600" dirty="0" smtClean="0">
                <a:hlinkClick r:id="rId2"/>
              </a:rPr>
              <a:t>/</a:t>
            </a:r>
            <a:r>
              <a:rPr lang="hr-HR" sz="3600" dirty="0" smtClean="0"/>
              <a:t>  </a:t>
            </a:r>
          </a:p>
          <a:p>
            <a:pPr marL="0" indent="0">
              <a:buNone/>
            </a:pPr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23402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68181" y="181957"/>
            <a:ext cx="718073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TO </a:t>
            </a:r>
            <a:r>
              <a:rPr lang="hr-HR" sz="3200" dirty="0"/>
              <a:t>BE </a:t>
            </a:r>
            <a:r>
              <a:rPr lang="hr-HR" sz="3200" dirty="0" err="1"/>
              <a:t>or</a:t>
            </a:r>
            <a:r>
              <a:rPr lang="hr-HR" sz="3200" dirty="0"/>
              <a:t> TO </a:t>
            </a:r>
            <a:r>
              <a:rPr lang="hr-HR" sz="3200" dirty="0" err="1"/>
              <a:t>HAVE</a:t>
            </a:r>
            <a:r>
              <a:rPr lang="hr-HR" sz="3200" dirty="0"/>
              <a:t> GOT?</a:t>
            </a:r>
          </a:p>
          <a:p>
            <a:endParaRPr lang="hr-HR" sz="3200" dirty="0"/>
          </a:p>
          <a:p>
            <a:r>
              <a:rPr lang="hr-HR" sz="3200" dirty="0" err="1" smtClean="0"/>
              <a:t>Sort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words</a:t>
            </a:r>
            <a:r>
              <a:rPr lang="hr-HR" sz="3200" dirty="0" smtClean="0"/>
              <a:t> </a:t>
            </a:r>
            <a:r>
              <a:rPr lang="hr-HR" sz="3200" dirty="0" err="1" smtClean="0"/>
              <a:t>into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correct</a:t>
            </a:r>
            <a:r>
              <a:rPr lang="hr-HR" sz="3200" dirty="0" smtClean="0"/>
              <a:t> </a:t>
            </a:r>
            <a:r>
              <a:rPr lang="hr-HR" sz="3200" dirty="0" err="1" smtClean="0"/>
              <a:t>category</a:t>
            </a:r>
            <a:r>
              <a:rPr lang="hr-HR" sz="3200" dirty="0" smtClean="0"/>
              <a:t>.  </a:t>
            </a:r>
            <a:r>
              <a:rPr lang="hr-HR" sz="3200" dirty="0" err="1" smtClean="0"/>
              <a:t>After</a:t>
            </a:r>
            <a:r>
              <a:rPr lang="hr-HR" sz="3200" dirty="0" smtClean="0"/>
              <a:t> </a:t>
            </a:r>
            <a:r>
              <a:rPr lang="hr-HR" sz="3200" dirty="0" err="1" smtClean="0"/>
              <a:t>that</a:t>
            </a:r>
            <a:r>
              <a:rPr lang="hr-HR" sz="3200" dirty="0" smtClean="0"/>
              <a:t> </a:t>
            </a:r>
            <a:r>
              <a:rPr lang="hr-HR" sz="3200" dirty="0" err="1" smtClean="0"/>
              <a:t>say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sentences</a:t>
            </a:r>
            <a:r>
              <a:rPr lang="hr-HR" sz="3200" dirty="0" smtClean="0"/>
              <a:t>.</a:t>
            </a:r>
            <a:br>
              <a:rPr lang="hr-HR" sz="3200" dirty="0" smtClean="0"/>
            </a:br>
            <a:r>
              <a:rPr lang="hr-HR" sz="3200" i="1" dirty="0" smtClean="0"/>
              <a:t>Razvrstaj riječi u točnu kategoriju te usmeno složi rečenicu kao u primjeru.</a:t>
            </a: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dirty="0" smtClean="0"/>
              <a:t>Primjer</a:t>
            </a:r>
            <a:r>
              <a:rPr lang="hr-HR" sz="3200" dirty="0" smtClean="0"/>
              <a:t>:     I </a:t>
            </a:r>
            <a:r>
              <a:rPr lang="hr-HR" sz="3200" b="1" dirty="0" smtClean="0"/>
              <a:t>am</a:t>
            </a:r>
            <a:r>
              <a:rPr lang="hr-HR" sz="3200" dirty="0" smtClean="0"/>
              <a:t> </a:t>
            </a:r>
            <a:r>
              <a:rPr lang="hr-HR" sz="3200" dirty="0" smtClean="0"/>
              <a:t>11 </a:t>
            </a:r>
            <a:r>
              <a:rPr lang="hr-HR" sz="3200" dirty="0" err="1" smtClean="0"/>
              <a:t>years</a:t>
            </a:r>
            <a:r>
              <a:rPr lang="hr-HR" sz="3200" dirty="0" smtClean="0"/>
              <a:t> </a:t>
            </a:r>
            <a:r>
              <a:rPr lang="hr-HR" sz="3200" dirty="0" err="1" smtClean="0"/>
              <a:t>old</a:t>
            </a:r>
            <a:r>
              <a:rPr lang="hr-HR" sz="3200" dirty="0" smtClean="0"/>
              <a:t>.</a:t>
            </a:r>
          </a:p>
          <a:p>
            <a:r>
              <a:rPr lang="hr-HR" sz="3200" dirty="0"/>
              <a:t> </a:t>
            </a:r>
            <a:r>
              <a:rPr lang="hr-HR" sz="3200" dirty="0" smtClean="0"/>
              <a:t>               I </a:t>
            </a:r>
            <a:r>
              <a:rPr lang="hr-HR" sz="3200" b="1" dirty="0" err="1" smtClean="0"/>
              <a:t>have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got</a:t>
            </a:r>
            <a:r>
              <a:rPr lang="hr-HR" sz="3200" b="1" dirty="0" smtClean="0"/>
              <a:t> </a:t>
            </a:r>
            <a:r>
              <a:rPr lang="hr-HR" sz="3200" dirty="0" smtClean="0"/>
              <a:t>a </a:t>
            </a:r>
            <a:r>
              <a:rPr lang="hr-HR" sz="3200" dirty="0" err="1" smtClean="0"/>
              <a:t>brother</a:t>
            </a:r>
            <a:r>
              <a:rPr lang="hr-HR" sz="3200" dirty="0" smtClean="0"/>
              <a:t>.</a:t>
            </a:r>
            <a:endParaRPr lang="hr-HR" sz="3200" dirty="0" smtClean="0"/>
          </a:p>
          <a:p>
            <a:r>
              <a:rPr lang="hr-HR" sz="3200" dirty="0"/>
              <a:t> </a:t>
            </a:r>
            <a:r>
              <a:rPr lang="hr-HR" sz="3200" dirty="0" smtClean="0"/>
              <a:t>      </a:t>
            </a:r>
            <a:endParaRPr lang="hr-HR" sz="3200" dirty="0"/>
          </a:p>
          <a:p>
            <a:r>
              <a:rPr lang="hr-HR" sz="3200" i="1" dirty="0" smtClean="0"/>
              <a:t>Ovaj zadatak možeš riješiti i online klikom</a:t>
            </a:r>
          </a:p>
          <a:p>
            <a:r>
              <a:rPr lang="hr-HR" sz="3200" i="1" dirty="0"/>
              <a:t>na sljedeću poveznicu: </a:t>
            </a:r>
            <a:r>
              <a:rPr lang="hr-HR" sz="3200" i="1" dirty="0" err="1">
                <a:hlinkClick r:id="rId3"/>
              </a:rPr>
              <a:t>https</a:t>
            </a:r>
            <a:r>
              <a:rPr lang="hr-HR" sz="3200" i="1" dirty="0">
                <a:hlinkClick r:id="rId3"/>
              </a:rPr>
              <a:t>://</a:t>
            </a:r>
            <a:r>
              <a:rPr lang="hr-HR" sz="3200" i="1" dirty="0" err="1" smtClean="0">
                <a:hlinkClick r:id="rId3"/>
              </a:rPr>
              <a:t>learningapps.org</a:t>
            </a:r>
            <a:r>
              <a:rPr lang="hr-HR" sz="3200" i="1" dirty="0" smtClean="0">
                <a:hlinkClick r:id="rId3"/>
              </a:rPr>
              <a:t>/</a:t>
            </a:r>
            <a:r>
              <a:rPr lang="hr-HR" sz="3200" i="1" dirty="0" err="1" smtClean="0">
                <a:hlinkClick r:id="rId3"/>
              </a:rPr>
              <a:t>view5192259</a:t>
            </a:r>
            <a:r>
              <a:rPr lang="hr-HR" sz="3200" i="1" dirty="0" smtClean="0"/>
              <a:t> </a:t>
            </a:r>
            <a:endParaRPr lang="hr-HR" sz="32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48" y="0"/>
            <a:ext cx="513008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38207" y="457200"/>
            <a:ext cx="7180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Open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book</a:t>
            </a:r>
            <a:r>
              <a:rPr lang="hr-HR" sz="3200" dirty="0" smtClean="0"/>
              <a:t> on </a:t>
            </a:r>
            <a:r>
              <a:rPr lang="hr-HR" sz="3200" dirty="0" err="1" smtClean="0"/>
              <a:t>page</a:t>
            </a:r>
            <a:r>
              <a:rPr lang="hr-HR" sz="3200" dirty="0" smtClean="0"/>
              <a:t> 12. </a:t>
            </a:r>
          </a:p>
          <a:p>
            <a:r>
              <a:rPr lang="hr-HR" sz="3200" i="1" dirty="0" smtClean="0"/>
              <a:t>Otvori udžbenik na str. 12.</a:t>
            </a:r>
          </a:p>
          <a:p>
            <a:endParaRPr lang="hr-HR" sz="32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57200"/>
            <a:ext cx="5152515" cy="469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3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6256" y="1677924"/>
            <a:ext cx="8497824" cy="44790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hr-HR" sz="3200" dirty="0" smtClean="0"/>
              <a:t>TO BE </a:t>
            </a:r>
            <a:r>
              <a:rPr lang="hr-HR" sz="3200" dirty="0" err="1" smtClean="0"/>
              <a:t>or</a:t>
            </a:r>
            <a:r>
              <a:rPr lang="hr-HR" sz="3200" dirty="0" smtClean="0"/>
              <a:t> TO </a:t>
            </a:r>
            <a:r>
              <a:rPr lang="hr-HR" sz="3200" dirty="0" err="1" smtClean="0"/>
              <a:t>HAVE</a:t>
            </a:r>
            <a:r>
              <a:rPr lang="hr-HR" sz="3200" dirty="0" smtClean="0"/>
              <a:t> GOT?</a:t>
            </a:r>
          </a:p>
          <a:p>
            <a:pPr marL="0" indent="0">
              <a:buNone/>
            </a:pPr>
            <a:endParaRPr lang="hr-HR" sz="3200" dirty="0"/>
          </a:p>
          <a:p>
            <a:pPr marL="0" indent="0">
              <a:buNone/>
            </a:pPr>
            <a:r>
              <a:rPr lang="hr-HR" sz="3200" dirty="0" smtClean="0"/>
              <a:t>Dodatno uvježbaj uporabu glagola </a:t>
            </a:r>
            <a:r>
              <a:rPr lang="hr-HR" sz="3200" b="1" i="1" dirty="0" smtClean="0"/>
              <a:t>to </a:t>
            </a:r>
            <a:r>
              <a:rPr lang="hr-HR" sz="3200" b="1" i="1" dirty="0" err="1" smtClean="0"/>
              <a:t>be</a:t>
            </a:r>
            <a:r>
              <a:rPr lang="hr-HR" sz="3200" i="1" dirty="0" smtClean="0"/>
              <a:t> </a:t>
            </a:r>
            <a:r>
              <a:rPr lang="hr-HR" sz="3200" dirty="0" smtClean="0"/>
              <a:t>i </a:t>
            </a:r>
            <a:r>
              <a:rPr lang="hr-HR" sz="3200" b="1" i="1" dirty="0" smtClean="0"/>
              <a:t>to </a:t>
            </a:r>
            <a:r>
              <a:rPr lang="hr-HR" sz="3200" b="1" i="1" dirty="0" err="1" smtClean="0"/>
              <a:t>have</a:t>
            </a:r>
            <a:r>
              <a:rPr lang="hr-HR" sz="3200" b="1" i="1" dirty="0" smtClean="0"/>
              <a:t> </a:t>
            </a:r>
            <a:r>
              <a:rPr lang="hr-HR" sz="3200" b="1" i="1" dirty="0" err="1" smtClean="0"/>
              <a:t>got</a:t>
            </a:r>
            <a:r>
              <a:rPr lang="hr-HR" sz="3200" b="1" i="1" dirty="0" smtClean="0"/>
              <a:t> </a:t>
            </a:r>
            <a:r>
              <a:rPr lang="hr-HR" sz="3200" dirty="0" smtClean="0"/>
              <a:t>klikom </a:t>
            </a:r>
            <a:r>
              <a:rPr lang="hr-HR" sz="3200" dirty="0"/>
              <a:t>na sljedeću poveznicu: </a:t>
            </a:r>
            <a:r>
              <a:rPr lang="hr-HR" sz="3200" dirty="0" err="1">
                <a:hlinkClick r:id="rId2"/>
              </a:rPr>
              <a:t>https</a:t>
            </a:r>
            <a:r>
              <a:rPr lang="hr-HR" sz="3200" dirty="0">
                <a:hlinkClick r:id="rId2"/>
              </a:rPr>
              <a:t>://</a:t>
            </a:r>
            <a:r>
              <a:rPr lang="hr-HR" sz="3200" dirty="0" err="1" smtClean="0">
                <a:hlinkClick r:id="rId2"/>
              </a:rPr>
              <a:t>learningapps.org</a:t>
            </a:r>
            <a:r>
              <a:rPr lang="hr-HR" sz="3200" dirty="0" smtClean="0">
                <a:hlinkClick r:id="rId2"/>
              </a:rPr>
              <a:t>/</a:t>
            </a:r>
            <a:r>
              <a:rPr lang="hr-HR" sz="3200" dirty="0" err="1" smtClean="0">
                <a:hlinkClick r:id="rId2"/>
              </a:rPr>
              <a:t>view5192285</a:t>
            </a:r>
            <a:r>
              <a:rPr lang="hr-HR" sz="3200" dirty="0" smtClean="0"/>
              <a:t> </a:t>
            </a:r>
            <a:endParaRPr lang="hr-HR" sz="3200" dirty="0"/>
          </a:p>
          <a:p>
            <a:pPr marL="0" indent="0">
              <a:buNone/>
            </a:pPr>
            <a:r>
              <a:rPr lang="hr-HR" sz="3200" dirty="0" smtClean="0"/>
              <a:t>Razvrstaj riječi u točnu kategoriju i usmeno sastavi rečenicu.</a:t>
            </a:r>
            <a:endParaRPr lang="hr-HR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68680" y="640080"/>
            <a:ext cx="384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LET’S</a:t>
            </a:r>
            <a:r>
              <a:rPr lang="hr-HR" sz="3200" dirty="0" smtClean="0"/>
              <a:t> </a:t>
            </a:r>
            <a:r>
              <a:rPr lang="hr-HR" sz="3200" dirty="0" err="1" smtClean="0"/>
              <a:t>PRACTISE</a:t>
            </a:r>
            <a:r>
              <a:rPr lang="hr-HR" sz="3200" dirty="0" smtClean="0"/>
              <a:t>!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224923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91580" y="1112667"/>
            <a:ext cx="5400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Look</a:t>
            </a:r>
            <a:r>
              <a:rPr lang="hr-HR" sz="3200" dirty="0" smtClean="0"/>
              <a:t> at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picture</a:t>
            </a:r>
            <a:r>
              <a:rPr lang="hr-HR" sz="3200" dirty="0"/>
              <a:t> </a:t>
            </a:r>
            <a:r>
              <a:rPr lang="hr-HR" sz="3200" dirty="0" err="1" smtClean="0"/>
              <a:t>and</a:t>
            </a:r>
            <a:r>
              <a:rPr lang="hr-HR" sz="3200" dirty="0" smtClean="0"/>
              <a:t> </a:t>
            </a:r>
            <a:r>
              <a:rPr lang="hr-HR" sz="3200" dirty="0" err="1" smtClean="0"/>
              <a:t>describe</a:t>
            </a:r>
            <a:r>
              <a:rPr lang="hr-HR" sz="3200" dirty="0" smtClean="0"/>
              <a:t> </a:t>
            </a:r>
            <a:r>
              <a:rPr lang="hr-HR" sz="3200" dirty="0" err="1" smtClean="0"/>
              <a:t>it</a:t>
            </a:r>
            <a:r>
              <a:rPr lang="hr-HR" sz="3200" dirty="0" smtClean="0"/>
              <a:t>. Who </a:t>
            </a:r>
            <a:r>
              <a:rPr lang="hr-HR" sz="3200" dirty="0" err="1" smtClean="0"/>
              <a:t>can</a:t>
            </a:r>
            <a:r>
              <a:rPr lang="hr-HR" sz="3200" dirty="0" smtClean="0"/>
              <a:t> </a:t>
            </a:r>
            <a:r>
              <a:rPr lang="hr-HR" sz="3200" dirty="0" err="1" smtClean="0"/>
              <a:t>you</a:t>
            </a:r>
            <a:r>
              <a:rPr lang="hr-HR" sz="3200" dirty="0" smtClean="0"/>
              <a:t> </a:t>
            </a:r>
            <a:r>
              <a:rPr lang="hr-HR" sz="3200" dirty="0" err="1" smtClean="0"/>
              <a:t>see</a:t>
            </a:r>
            <a:r>
              <a:rPr lang="hr-HR" sz="3200" dirty="0" smtClean="0"/>
              <a:t>?</a:t>
            </a:r>
            <a:br>
              <a:rPr lang="hr-HR" sz="3200" dirty="0" smtClean="0"/>
            </a:br>
            <a:r>
              <a:rPr lang="hr-HR" sz="3200" i="1" dirty="0" smtClean="0"/>
              <a:t>Pogledaj sliku i opiši je. Koga vidiš?</a:t>
            </a: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dirty="0" smtClean="0"/>
              <a:t>Npr. </a:t>
            </a:r>
            <a:r>
              <a:rPr lang="hr-HR" sz="3200" i="1" dirty="0" err="1" smtClean="0"/>
              <a:t>There</a:t>
            </a:r>
            <a:r>
              <a:rPr lang="hr-HR" sz="3200" i="1" dirty="0" smtClean="0"/>
              <a:t> are </a:t>
            </a:r>
            <a:r>
              <a:rPr lang="hr-HR" sz="3200" i="1" dirty="0" err="1" smtClean="0"/>
              <a:t>five</a:t>
            </a:r>
            <a:r>
              <a:rPr lang="hr-HR" sz="3200" i="1" dirty="0" smtClean="0"/>
              <a:t> </a:t>
            </a:r>
            <a:r>
              <a:rPr lang="hr-HR" sz="3200" i="1" dirty="0" err="1" smtClean="0"/>
              <a:t>boys</a:t>
            </a:r>
            <a:r>
              <a:rPr lang="hr-HR" sz="3200" i="1" dirty="0" smtClean="0"/>
              <a:t>…</a:t>
            </a:r>
            <a:endParaRPr lang="hr-HR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7" y="211714"/>
            <a:ext cx="6094214" cy="54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0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80" y="435434"/>
            <a:ext cx="6094214" cy="54132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43663" y="1126114"/>
            <a:ext cx="54004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dirty="0" smtClean="0"/>
              <a:t>Do </a:t>
            </a:r>
            <a:r>
              <a:rPr lang="hr-HR" sz="3000" dirty="0" err="1" smtClean="0"/>
              <a:t>you</a:t>
            </a:r>
            <a:r>
              <a:rPr lang="hr-HR" sz="3000" dirty="0" smtClean="0"/>
              <a:t> </a:t>
            </a:r>
            <a:r>
              <a:rPr lang="hr-HR" sz="3000" dirty="0" err="1" smtClean="0"/>
              <a:t>know</a:t>
            </a:r>
            <a:r>
              <a:rPr lang="hr-HR" sz="3000" dirty="0" smtClean="0"/>
              <a:t> </a:t>
            </a:r>
            <a:r>
              <a:rPr lang="hr-HR" sz="3000" dirty="0" err="1" smtClean="0"/>
              <a:t>the</a:t>
            </a:r>
            <a:r>
              <a:rPr lang="hr-HR" sz="3000" dirty="0" smtClean="0"/>
              <a:t> </a:t>
            </a:r>
            <a:r>
              <a:rPr lang="hr-HR" sz="3000" dirty="0" err="1" smtClean="0"/>
              <a:t>meaning</a:t>
            </a:r>
            <a:r>
              <a:rPr lang="hr-HR" sz="3000" dirty="0" smtClean="0"/>
              <a:t> </a:t>
            </a:r>
            <a:r>
              <a:rPr lang="hr-HR" sz="3000" dirty="0" err="1" smtClean="0"/>
              <a:t>of</a:t>
            </a:r>
            <a:r>
              <a:rPr lang="hr-HR" sz="3000" dirty="0" smtClean="0"/>
              <a:t> </a:t>
            </a:r>
            <a:r>
              <a:rPr lang="hr-HR" sz="3000" dirty="0" err="1" smtClean="0"/>
              <a:t>these</a:t>
            </a:r>
            <a:r>
              <a:rPr lang="hr-HR" sz="3000" dirty="0" smtClean="0"/>
              <a:t> </a:t>
            </a:r>
            <a:r>
              <a:rPr lang="hr-HR" sz="3000" dirty="0" err="1" smtClean="0"/>
              <a:t>words</a:t>
            </a:r>
            <a:r>
              <a:rPr lang="hr-HR" sz="3000" dirty="0" smtClean="0"/>
              <a:t>?</a:t>
            </a:r>
          </a:p>
          <a:p>
            <a:r>
              <a:rPr lang="hr-HR" sz="3000" i="1" dirty="0" smtClean="0"/>
              <a:t>Znaš li značenje ovih riječi?</a:t>
            </a:r>
          </a:p>
          <a:p>
            <a:endParaRPr lang="hr-HR" sz="3000" i="1" dirty="0"/>
          </a:p>
          <a:p>
            <a:r>
              <a:rPr lang="hr-HR" sz="3000" b="1" dirty="0" err="1" smtClean="0"/>
              <a:t>cute</a:t>
            </a:r>
            <a:r>
              <a:rPr lang="hr-HR" sz="3000" b="1" dirty="0" smtClean="0"/>
              <a:t> –</a:t>
            </a:r>
          </a:p>
          <a:p>
            <a:r>
              <a:rPr lang="hr-HR" sz="3000" b="1" dirty="0" err="1" smtClean="0"/>
              <a:t>dreamy</a:t>
            </a:r>
            <a:r>
              <a:rPr lang="hr-HR" sz="3000" b="1" dirty="0" smtClean="0"/>
              <a:t> – </a:t>
            </a:r>
            <a:endParaRPr lang="hr-HR" sz="3000" b="1" i="1" dirty="0" smtClean="0"/>
          </a:p>
          <a:p>
            <a:r>
              <a:rPr lang="hr-HR" sz="3000" b="1" dirty="0" err="1" smtClean="0"/>
              <a:t>haircut</a:t>
            </a:r>
            <a:r>
              <a:rPr lang="hr-HR" sz="3000" b="1" dirty="0" smtClean="0"/>
              <a:t> – </a:t>
            </a:r>
            <a:endParaRPr lang="hr-HR" sz="3000" b="1" i="1" dirty="0" smtClean="0"/>
          </a:p>
          <a:p>
            <a:r>
              <a:rPr lang="hr-HR" sz="3000" b="1" dirty="0" err="1" smtClean="0"/>
              <a:t>comb</a:t>
            </a:r>
            <a:r>
              <a:rPr lang="hr-HR" sz="3000" b="1" dirty="0" smtClean="0"/>
              <a:t> – </a:t>
            </a:r>
            <a:endParaRPr lang="hr-HR" sz="3000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7955280" y="2936296"/>
            <a:ext cx="167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b="1" i="1" dirty="0" smtClean="0"/>
              <a:t>sladak</a:t>
            </a:r>
            <a:endParaRPr lang="hr-HR" sz="3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8505673" y="3395966"/>
            <a:ext cx="167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b="1" i="1" dirty="0" smtClean="0"/>
              <a:t>divan</a:t>
            </a:r>
            <a:endParaRPr lang="hr-HR" sz="3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505673" y="3857056"/>
            <a:ext cx="167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b="1" i="1" dirty="0" smtClean="0"/>
              <a:t>frizura</a:t>
            </a:r>
            <a:endParaRPr lang="hr-HR" sz="3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8321040" y="4357768"/>
            <a:ext cx="167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b="1" i="1" dirty="0" smtClean="0"/>
              <a:t>češalj</a:t>
            </a:r>
            <a:endParaRPr lang="hr-HR" sz="3000" b="1" i="1" dirty="0"/>
          </a:p>
        </p:txBody>
      </p:sp>
    </p:spTree>
    <p:extLst>
      <p:ext uri="{BB962C8B-B14F-4D97-AF65-F5344CB8AC3E}">
        <p14:creationId xmlns:p14="http://schemas.microsoft.com/office/powerpoint/2010/main" val="28115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80" y="435434"/>
            <a:ext cx="6094214" cy="54132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90361" y="283034"/>
            <a:ext cx="52775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Listen</a:t>
            </a:r>
            <a:r>
              <a:rPr lang="hr-HR" sz="3200" dirty="0" smtClean="0"/>
              <a:t> to Sophie </a:t>
            </a:r>
            <a:r>
              <a:rPr lang="hr-HR" sz="3200" dirty="0" err="1" smtClean="0"/>
              <a:t>and</a:t>
            </a:r>
            <a:r>
              <a:rPr lang="hr-HR" sz="3200" dirty="0" smtClean="0"/>
              <a:t> Penelope </a:t>
            </a:r>
            <a:r>
              <a:rPr lang="hr-HR" sz="3200" dirty="0" err="1" smtClean="0"/>
              <a:t>talking</a:t>
            </a:r>
            <a:r>
              <a:rPr lang="hr-HR" sz="3200" dirty="0" smtClean="0"/>
              <a:t>.  </a:t>
            </a:r>
            <a:r>
              <a:rPr lang="hr-HR" sz="3200" dirty="0" err="1" smtClean="0"/>
              <a:t>Write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names</a:t>
            </a:r>
            <a:r>
              <a:rPr lang="hr-HR" sz="3200" dirty="0" smtClean="0"/>
              <a:t> </a:t>
            </a:r>
            <a:r>
              <a:rPr lang="hr-HR" sz="3200" dirty="0" err="1" smtClean="0"/>
              <a:t>of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boys</a:t>
            </a:r>
            <a:r>
              <a:rPr lang="hr-HR" sz="3200" dirty="0" smtClean="0"/>
              <a:t> (</a:t>
            </a:r>
            <a:r>
              <a:rPr lang="hr-HR" sz="3200" dirty="0" err="1"/>
              <a:t>Z</a:t>
            </a:r>
            <a:r>
              <a:rPr lang="hr-HR" sz="3200" dirty="0" err="1" smtClean="0"/>
              <a:t>ack</a:t>
            </a:r>
            <a:r>
              <a:rPr lang="hr-HR" sz="3200" dirty="0" smtClean="0"/>
              <a:t>, </a:t>
            </a:r>
            <a:r>
              <a:rPr lang="hr-HR" sz="3200" dirty="0" err="1" smtClean="0"/>
              <a:t>Jeremy</a:t>
            </a:r>
            <a:r>
              <a:rPr lang="hr-HR" sz="3200" dirty="0" smtClean="0"/>
              <a:t>, </a:t>
            </a:r>
            <a:r>
              <a:rPr lang="hr-HR" sz="3200" dirty="0" err="1"/>
              <a:t>J</a:t>
            </a:r>
            <a:r>
              <a:rPr lang="hr-HR" sz="3200" dirty="0" err="1" smtClean="0"/>
              <a:t>ack</a:t>
            </a:r>
            <a:r>
              <a:rPr lang="hr-HR" sz="3200" dirty="0" smtClean="0"/>
              <a:t>) </a:t>
            </a:r>
            <a:r>
              <a:rPr lang="hr-HR" sz="3200" dirty="0" err="1" smtClean="0"/>
              <a:t>in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boxes</a:t>
            </a:r>
            <a:r>
              <a:rPr lang="hr-HR" sz="3200" dirty="0" smtClean="0"/>
              <a:t>.</a:t>
            </a:r>
          </a:p>
          <a:p>
            <a:r>
              <a:rPr lang="hr-HR" sz="3200" i="1" dirty="0" smtClean="0"/>
              <a:t>Slušaj i napiši imena momaka (</a:t>
            </a:r>
            <a:r>
              <a:rPr lang="hr-HR" sz="3200" i="1" dirty="0" err="1"/>
              <a:t>Z</a:t>
            </a:r>
            <a:r>
              <a:rPr lang="hr-HR" sz="3200" i="1" dirty="0" err="1" smtClean="0"/>
              <a:t>ack</a:t>
            </a:r>
            <a:r>
              <a:rPr lang="hr-HR" sz="3200" i="1" dirty="0" smtClean="0"/>
              <a:t>, </a:t>
            </a:r>
            <a:r>
              <a:rPr lang="hr-HR" sz="3200" i="1" dirty="0" err="1" smtClean="0"/>
              <a:t>Jeremy</a:t>
            </a:r>
            <a:r>
              <a:rPr lang="hr-HR" sz="3200" i="1" dirty="0" smtClean="0"/>
              <a:t>, </a:t>
            </a:r>
            <a:r>
              <a:rPr lang="hr-HR" sz="3200" i="1" dirty="0" err="1" smtClean="0"/>
              <a:t>Jack</a:t>
            </a:r>
            <a:r>
              <a:rPr lang="hr-HR" sz="3200" i="1" dirty="0" smtClean="0"/>
              <a:t>) u pravokutnik.</a:t>
            </a:r>
            <a:r>
              <a:rPr lang="hr-HR" sz="3200" dirty="0" smtClean="0"/>
              <a:t> </a:t>
            </a:r>
            <a:endParaRPr lang="hr-HR" sz="3200" dirty="0"/>
          </a:p>
        </p:txBody>
      </p:sp>
      <p:pic>
        <p:nvPicPr>
          <p:cNvPr id="3" name="02_sophie_and_penelop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66647" y="3943574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15024" y="4104072"/>
            <a:ext cx="4155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hlinkClick r:id="rId6"/>
              </a:rPr>
              <a:t>https</a:t>
            </a:r>
            <a:r>
              <a:rPr lang="hr-HR" sz="2400" dirty="0">
                <a:hlinkClick r:id="rId6"/>
              </a:rPr>
              <a:t>://</a:t>
            </a:r>
            <a:r>
              <a:rPr lang="hr-HR" sz="2400" dirty="0" err="1">
                <a:hlinkClick r:id="rId6"/>
              </a:rPr>
              <a:t>www.e-sfera.hr</a:t>
            </a:r>
            <a:r>
              <a:rPr lang="hr-HR" sz="2400" dirty="0">
                <a:hlinkClick r:id="rId6"/>
              </a:rPr>
              <a:t>/dodatni-digitalni-</a:t>
            </a:r>
            <a:r>
              <a:rPr lang="hr-HR" sz="2400" dirty="0" err="1">
                <a:hlinkClick r:id="rId6"/>
              </a:rPr>
              <a:t>sadrzaji</a:t>
            </a:r>
            <a:r>
              <a:rPr lang="hr-HR" sz="2400" dirty="0">
                <a:hlinkClick r:id="rId6"/>
              </a:rPr>
              <a:t>/</a:t>
            </a:r>
            <a:r>
              <a:rPr lang="hr-HR" sz="2400" dirty="0" err="1">
                <a:hlinkClick r:id="rId6"/>
              </a:rPr>
              <a:t>82f9a72f-9ee6-42bc-b038-0b380502a8ee</a:t>
            </a:r>
            <a:r>
              <a:rPr lang="hr-HR" sz="2400" dirty="0" smtClean="0">
                <a:hlinkClick r:id="rId6"/>
              </a:rPr>
              <a:t>/</a:t>
            </a:r>
            <a:endParaRPr lang="hr-HR" sz="2400" dirty="0" smtClean="0"/>
          </a:p>
          <a:p>
            <a:endParaRPr lang="hr-HR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303059" y="5096435"/>
            <a:ext cx="1331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dirty="0" err="1" smtClean="0">
                <a:solidFill>
                  <a:srgbClr val="FF0000"/>
                </a:solidFill>
              </a:rPr>
              <a:t>Jack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3601" y="5096435"/>
            <a:ext cx="1331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dirty="0" err="1" smtClean="0">
                <a:solidFill>
                  <a:srgbClr val="FF0000"/>
                </a:solidFill>
              </a:rPr>
              <a:t>Zack</a:t>
            </a:r>
            <a:endParaRPr lang="hr-HR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511" y="5088957"/>
            <a:ext cx="1331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dirty="0" err="1" smtClean="0">
                <a:solidFill>
                  <a:srgbClr val="FF0000"/>
                </a:solidFill>
              </a:rPr>
              <a:t>Jeremy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32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17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54905" y="981735"/>
            <a:ext cx="54004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Are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statements</a:t>
            </a:r>
            <a:r>
              <a:rPr lang="hr-HR" sz="3200" dirty="0" smtClean="0"/>
              <a:t> </a:t>
            </a:r>
            <a:r>
              <a:rPr lang="hr-HR" sz="3200" dirty="0" err="1" smtClean="0"/>
              <a:t>true</a:t>
            </a:r>
            <a:r>
              <a:rPr lang="hr-HR" sz="3200" dirty="0" smtClean="0"/>
              <a:t> (T) </a:t>
            </a:r>
            <a:r>
              <a:rPr lang="hr-HR" sz="3200" dirty="0" err="1" smtClean="0"/>
              <a:t>or</a:t>
            </a:r>
            <a:r>
              <a:rPr lang="hr-HR" sz="3200" dirty="0" smtClean="0"/>
              <a:t> </a:t>
            </a:r>
            <a:r>
              <a:rPr lang="hr-HR" sz="3200" dirty="0" err="1" smtClean="0"/>
              <a:t>false</a:t>
            </a:r>
            <a:r>
              <a:rPr lang="hr-HR" sz="3200" dirty="0" smtClean="0"/>
              <a:t> (F)?</a:t>
            </a:r>
          </a:p>
          <a:p>
            <a:r>
              <a:rPr lang="hr-HR" sz="3200" i="1" dirty="0" smtClean="0"/>
              <a:t>Jesu li rečenice točne (T) ili netočne (F)?</a:t>
            </a:r>
            <a:endParaRPr lang="hr-HR" sz="32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52" y="1225967"/>
            <a:ext cx="6033874" cy="308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10464" y="2012786"/>
            <a:ext cx="553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92140" y="2505026"/>
            <a:ext cx="553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93233" y="3308186"/>
            <a:ext cx="553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92D050"/>
                </a:solidFill>
              </a:rPr>
              <a:t>T</a:t>
            </a:r>
            <a:endParaRPr lang="hr-HR" sz="2800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3772" y="3784085"/>
            <a:ext cx="553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92D050"/>
                </a:solidFill>
              </a:rPr>
              <a:t>T</a:t>
            </a:r>
            <a:endParaRPr lang="hr-HR" sz="2800" dirty="0">
              <a:solidFill>
                <a:srgbClr val="92D050"/>
              </a:solidFill>
            </a:endParaRPr>
          </a:p>
        </p:txBody>
      </p:sp>
      <p:pic>
        <p:nvPicPr>
          <p:cNvPr id="10" name="02_sophie_and_penelop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39826" y="4857069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366057" y="3537863"/>
            <a:ext cx="5378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Listen</a:t>
            </a:r>
            <a:r>
              <a:rPr lang="hr-HR" sz="3200" dirty="0" smtClean="0"/>
              <a:t> </a:t>
            </a:r>
            <a:r>
              <a:rPr lang="hr-HR" sz="3200" dirty="0" err="1" smtClean="0"/>
              <a:t>and</a:t>
            </a:r>
            <a:r>
              <a:rPr lang="hr-HR" sz="3200" dirty="0" smtClean="0"/>
              <a:t> </a:t>
            </a:r>
            <a:r>
              <a:rPr lang="hr-HR" sz="3200" dirty="0" err="1" smtClean="0"/>
              <a:t>check</a:t>
            </a:r>
            <a:r>
              <a:rPr lang="hr-HR" sz="3200" dirty="0" smtClean="0"/>
              <a:t>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answers</a:t>
            </a:r>
            <a:r>
              <a:rPr lang="hr-HR" sz="3200" dirty="0" smtClean="0"/>
              <a:t>.</a:t>
            </a:r>
          </a:p>
          <a:p>
            <a:r>
              <a:rPr lang="hr-HR" sz="3200" i="1" dirty="0" smtClean="0"/>
              <a:t>Slušaj i provjeri svoje odgovore.</a:t>
            </a:r>
            <a:endParaRPr lang="hr-HR" sz="3200" i="1" dirty="0"/>
          </a:p>
        </p:txBody>
      </p:sp>
    </p:spTree>
    <p:extLst>
      <p:ext uri="{BB962C8B-B14F-4D97-AF65-F5344CB8AC3E}">
        <p14:creationId xmlns:p14="http://schemas.microsoft.com/office/powerpoint/2010/main" val="53734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3948" y="4414399"/>
            <a:ext cx="5400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Circle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right</a:t>
            </a:r>
            <a:r>
              <a:rPr lang="hr-HR" sz="3200" dirty="0" smtClean="0"/>
              <a:t> </a:t>
            </a:r>
            <a:r>
              <a:rPr lang="hr-HR" sz="3200" dirty="0" err="1" smtClean="0"/>
              <a:t>answers</a:t>
            </a:r>
            <a:r>
              <a:rPr lang="hr-HR" sz="3200" dirty="0" smtClean="0"/>
              <a:t>. </a:t>
            </a:r>
          </a:p>
          <a:p>
            <a:r>
              <a:rPr lang="hr-HR" sz="3200" i="1" dirty="0" smtClean="0"/>
              <a:t>Zaokruži točne odgovore.</a:t>
            </a:r>
            <a:endParaRPr lang="hr-HR" sz="3200" i="1" dirty="0"/>
          </a:p>
        </p:txBody>
      </p:sp>
      <p:pic>
        <p:nvPicPr>
          <p:cNvPr id="10" name="02_sophie_and_penelop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4368" y="5125262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27005" y="4265688"/>
            <a:ext cx="5378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Listen</a:t>
            </a:r>
            <a:r>
              <a:rPr lang="hr-HR" sz="3200" dirty="0" smtClean="0"/>
              <a:t> </a:t>
            </a:r>
            <a:r>
              <a:rPr lang="hr-HR" sz="3200" dirty="0" err="1" smtClean="0"/>
              <a:t>and</a:t>
            </a:r>
            <a:r>
              <a:rPr lang="hr-HR" sz="3200" dirty="0" smtClean="0"/>
              <a:t> </a:t>
            </a:r>
            <a:r>
              <a:rPr lang="hr-HR" sz="3200" dirty="0" err="1" smtClean="0"/>
              <a:t>check</a:t>
            </a:r>
            <a:r>
              <a:rPr lang="hr-HR" sz="3200" dirty="0" smtClean="0"/>
              <a:t>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answers</a:t>
            </a:r>
            <a:r>
              <a:rPr lang="hr-HR" sz="3200" dirty="0" smtClean="0"/>
              <a:t>.</a:t>
            </a:r>
          </a:p>
          <a:p>
            <a:r>
              <a:rPr lang="hr-HR" sz="3200" i="1" dirty="0" smtClean="0"/>
              <a:t>Slušaj i provjeri svoje odgovore.</a:t>
            </a:r>
            <a:endParaRPr lang="hr-HR" sz="32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306" y="483961"/>
            <a:ext cx="8022392" cy="3580143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95274" y="986589"/>
            <a:ext cx="1699094" cy="7098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Oval 11"/>
          <p:cNvSpPr/>
          <p:nvPr/>
        </p:nvSpPr>
        <p:spPr>
          <a:xfrm>
            <a:off x="4860758" y="2046748"/>
            <a:ext cx="673768" cy="45581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Oval 12"/>
          <p:cNvSpPr/>
          <p:nvPr/>
        </p:nvSpPr>
        <p:spPr>
          <a:xfrm>
            <a:off x="6938211" y="2502567"/>
            <a:ext cx="1122948" cy="5654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Oval 13"/>
          <p:cNvSpPr/>
          <p:nvPr/>
        </p:nvSpPr>
        <p:spPr>
          <a:xfrm>
            <a:off x="1852864" y="3555523"/>
            <a:ext cx="998621" cy="45581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Oval 14"/>
          <p:cNvSpPr/>
          <p:nvPr/>
        </p:nvSpPr>
        <p:spPr>
          <a:xfrm>
            <a:off x="3386890" y="3555523"/>
            <a:ext cx="878305" cy="4558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702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11" grpId="0"/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60832" y="32760"/>
            <a:ext cx="58429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Look</a:t>
            </a:r>
            <a:r>
              <a:rPr lang="hr-HR" sz="2800" dirty="0" smtClean="0"/>
              <a:t> at </a:t>
            </a:r>
            <a:r>
              <a:rPr lang="hr-HR" sz="2800" dirty="0" err="1" smtClean="0"/>
              <a:t>the</a:t>
            </a:r>
            <a:r>
              <a:rPr lang="hr-HR" sz="2800" dirty="0" smtClean="0"/>
              <a:t> audio </a:t>
            </a:r>
            <a:r>
              <a:rPr lang="hr-HR" sz="2800" dirty="0" err="1" smtClean="0"/>
              <a:t>script</a:t>
            </a:r>
            <a:r>
              <a:rPr lang="hr-HR" sz="2800" dirty="0" smtClean="0"/>
              <a:t>.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find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examples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verb</a:t>
            </a:r>
            <a:r>
              <a:rPr lang="hr-HR" sz="2800" dirty="0" smtClean="0"/>
              <a:t> ‘’to </a:t>
            </a:r>
            <a:r>
              <a:rPr lang="hr-HR" sz="2800" dirty="0" err="1" smtClean="0"/>
              <a:t>have</a:t>
            </a:r>
            <a:r>
              <a:rPr lang="hr-HR" sz="2800" dirty="0" smtClean="0"/>
              <a:t> </a:t>
            </a:r>
            <a:r>
              <a:rPr lang="hr-HR" sz="2800" dirty="0" err="1" smtClean="0"/>
              <a:t>got</a:t>
            </a:r>
            <a:r>
              <a:rPr lang="hr-HR" sz="2800" dirty="0" smtClean="0"/>
              <a:t>”?</a:t>
            </a:r>
          </a:p>
          <a:p>
            <a:r>
              <a:rPr lang="hr-HR" sz="2800" i="1" dirty="0" smtClean="0"/>
              <a:t>Pogledaj transkript zvučnog zapisa. Možeš li pronaći primjere glagola „to </a:t>
            </a:r>
            <a:r>
              <a:rPr lang="hr-HR" sz="2800" i="1" dirty="0" err="1" smtClean="0"/>
              <a:t>have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got</a:t>
            </a:r>
            <a:r>
              <a:rPr lang="hr-HR" sz="2800" i="1" dirty="0" smtClean="0"/>
              <a:t>” u rečenicama?</a:t>
            </a:r>
            <a:endParaRPr lang="hr-HR" sz="28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257"/>
            <a:ext cx="6051884" cy="41672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884" y="3092115"/>
            <a:ext cx="6140116" cy="3475621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2177716" y="1496654"/>
            <a:ext cx="1179094" cy="121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303520" y="3092115"/>
            <a:ext cx="48366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440680" y="3364831"/>
            <a:ext cx="498909" cy="184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145280" y="3733800"/>
            <a:ext cx="458804" cy="40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661160" y="4014536"/>
            <a:ext cx="516556" cy="24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554578" y="4363452"/>
            <a:ext cx="385011" cy="40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66800" y="4700473"/>
            <a:ext cx="3505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996863" y="4363452"/>
            <a:ext cx="609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9958137" y="5293895"/>
            <a:ext cx="136358" cy="8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10720137" y="5293895"/>
            <a:ext cx="276726" cy="8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909560" y="5882640"/>
            <a:ext cx="472439" cy="208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84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TM10001115[[fn=Paket]]</Template>
  <TotalTime>1001</TotalTime>
  <Words>526</Words>
  <Application>Microsoft Office PowerPoint</Application>
  <PresentationFormat>Widescreen</PresentationFormat>
  <Paragraphs>92</Paragraphs>
  <Slides>15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Gill Sans MT</vt:lpstr>
      <vt:lpstr>Wingdings</vt:lpstr>
      <vt:lpstr>Paket</vt:lpstr>
      <vt:lpstr>UNIT 1: Who am 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69</cp:revision>
  <dcterms:created xsi:type="dcterms:W3CDTF">2020-09-19T11:02:00Z</dcterms:created>
  <dcterms:modified xsi:type="dcterms:W3CDTF">2020-09-27T10:21:08Z</dcterms:modified>
</cp:coreProperties>
</file>